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98" r:id="rId3"/>
    <p:sldId id="283" r:id="rId4"/>
    <p:sldId id="281" r:id="rId5"/>
    <p:sldId id="282" r:id="rId6"/>
    <p:sldId id="289" r:id="rId7"/>
    <p:sldId id="284" r:id="rId8"/>
    <p:sldId id="258" r:id="rId9"/>
    <p:sldId id="286" r:id="rId10"/>
    <p:sldId id="292" r:id="rId11"/>
    <p:sldId id="290" r:id="rId12"/>
    <p:sldId id="293" r:id="rId13"/>
    <p:sldId id="294" r:id="rId14"/>
    <p:sldId id="274" r:id="rId15"/>
    <p:sldId id="275" r:id="rId16"/>
    <p:sldId id="295" r:id="rId17"/>
    <p:sldId id="297" r:id="rId18"/>
    <p:sldId id="296" r:id="rId19"/>
    <p:sldId id="278" r:id="rId2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3" autoAdjust="0"/>
    <p:restoredTop sz="88914" autoAdjust="0"/>
  </p:normalViewPr>
  <p:slideViewPr>
    <p:cSldViewPr>
      <p:cViewPr varScale="1">
        <p:scale>
          <a:sx n="79" d="100"/>
          <a:sy n="79" d="100"/>
        </p:scale>
        <p:origin x="17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jpg>
</file>

<file path=ppt/media/image4.jpeg>
</file>

<file path=ppt/media/image5.png>
</file>

<file path=ppt/media/image6.jp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7BF4CF-08E8-4C52-B755-9F029FA84108}" type="datetimeFigureOut">
              <a:rPr lang="ko-KR" altLang="en-US" smtClean="0"/>
              <a:t>2021-05-23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E742FD-E414-4C1B-B385-78E6AD4F57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4727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팀 </a:t>
            </a:r>
            <a:r>
              <a:rPr lang="ko-KR" altLang="en-US" dirty="0" err="1"/>
              <a:t>에뚜</a:t>
            </a:r>
            <a:r>
              <a:rPr lang="ko-KR" altLang="en-US" dirty="0"/>
              <a:t> 졸업설계</a:t>
            </a:r>
            <a:r>
              <a:rPr lang="en-US" altLang="ko-KR" dirty="0"/>
              <a:t>1 </a:t>
            </a:r>
            <a:r>
              <a:rPr lang="ko-KR" altLang="en-US" dirty="0"/>
              <a:t>중간발표를 맡은 </a:t>
            </a:r>
            <a:r>
              <a:rPr lang="ko-KR" altLang="en-US" dirty="0" err="1"/>
              <a:t>김연상입니다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저희 팀은 조선시대를 배경으로 한 한국형 </a:t>
            </a:r>
            <a:r>
              <a:rPr lang="ko-KR" altLang="en-US" dirty="0" err="1"/>
              <a:t>인디게임</a:t>
            </a:r>
            <a:r>
              <a:rPr lang="ko-KR" altLang="en-US" dirty="0"/>
              <a:t> </a:t>
            </a:r>
            <a:r>
              <a:rPr lang="ko-KR" altLang="en-US" dirty="0" err="1"/>
              <a:t>문경새재</a:t>
            </a:r>
            <a:r>
              <a:rPr lang="ko-KR" altLang="en-US" dirty="0"/>
              <a:t> 프로젝트를 진행 하고 있으며 발표 시작하겠습니다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E742FD-E414-4C1B-B385-78E6AD4F579B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36121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팀은 </a:t>
            </a:r>
            <a:r>
              <a:rPr lang="en-US" altLang="ko-KR" dirty="0" err="1"/>
              <a:t>GameMaker</a:t>
            </a:r>
            <a:r>
              <a:rPr lang="en-US" altLang="ko-KR" dirty="0"/>
              <a:t> Studio 2</a:t>
            </a:r>
            <a:r>
              <a:rPr lang="ko-KR" altLang="en-US" dirty="0"/>
              <a:t>라는 개발 도구를 이용하여 게임 제작을 진행하고 있고</a:t>
            </a:r>
            <a:r>
              <a:rPr lang="en-US" altLang="ko-KR" dirty="0"/>
              <a:t>,</a:t>
            </a:r>
            <a:r>
              <a:rPr lang="ko-KR" altLang="en-US" dirty="0"/>
              <a:t> 리소스 부분은 </a:t>
            </a:r>
            <a:r>
              <a:rPr lang="en-US" altLang="ko-KR" dirty="0" err="1"/>
              <a:t>aseprite</a:t>
            </a:r>
            <a:r>
              <a:rPr lang="ko-KR" altLang="en-US" dirty="0"/>
              <a:t>라는 툴을 이용하여 직접 그렸습니다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E742FD-E414-4C1B-B385-78E6AD4F579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3333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플레이어 코드 구조를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 </a:t>
            </a:r>
            <a:r>
              <a:rPr lang="ko-KR" altLang="en-US" dirty="0"/>
              <a:t>코드는 클래스를 이용한 구조로 이루어져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왼쪽부터 오브젝트 </a:t>
            </a:r>
            <a:r>
              <a:rPr lang="ko-KR" altLang="en-US" dirty="0" err="1"/>
              <a:t>피직스라는</a:t>
            </a:r>
            <a:r>
              <a:rPr lang="ko-KR" altLang="en-US" dirty="0"/>
              <a:t> 클래스는 오브젝트의 중력</a:t>
            </a:r>
            <a:r>
              <a:rPr lang="en-US" altLang="ko-KR" dirty="0"/>
              <a:t>, </a:t>
            </a:r>
            <a:r>
              <a:rPr lang="ko-KR" altLang="en-US" dirty="0"/>
              <a:t>충돌과 같은 기본 물리효과를 수행하는 코드입니다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플레이어와 </a:t>
            </a:r>
            <a:r>
              <a:rPr lang="ko-KR" altLang="en-US" dirty="0" err="1"/>
              <a:t>몹</a:t>
            </a:r>
            <a:r>
              <a:rPr lang="ko-KR" altLang="en-US" dirty="0"/>
              <a:t> 클래스는 이를 상속받아 사용하는데 플레이어 클래스는 </a:t>
            </a:r>
            <a:r>
              <a:rPr lang="en-US" altLang="ko-KR" dirty="0"/>
              <a:t>X</a:t>
            </a:r>
            <a:r>
              <a:rPr lang="ko-KR" altLang="en-US" dirty="0"/>
              <a:t>축과 </a:t>
            </a:r>
            <a:r>
              <a:rPr lang="en-US" altLang="ko-KR" dirty="0"/>
              <a:t>y</a:t>
            </a:r>
            <a:r>
              <a:rPr lang="ko-KR" altLang="en-US" dirty="0"/>
              <a:t>축 스피드</a:t>
            </a:r>
            <a:r>
              <a:rPr lang="en-US" altLang="ko-KR" dirty="0"/>
              <a:t>, </a:t>
            </a:r>
            <a:r>
              <a:rPr lang="ko-KR" altLang="en-US" dirty="0"/>
              <a:t>방향</a:t>
            </a:r>
            <a:r>
              <a:rPr lang="en-US" altLang="ko-KR" dirty="0"/>
              <a:t>, </a:t>
            </a:r>
            <a:r>
              <a:rPr lang="ko-KR" altLang="en-US" dirty="0"/>
              <a:t>키보드를 입력 받는 변수 등으로 구성되어 있습니다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keyCheck</a:t>
            </a:r>
            <a:r>
              <a:rPr lang="en-US" altLang="ko-KR" dirty="0"/>
              <a:t> </a:t>
            </a:r>
            <a:r>
              <a:rPr lang="ko-KR" altLang="en-US" dirty="0"/>
              <a:t>함수는 입력된 키를 받아오는 함수</a:t>
            </a:r>
            <a:r>
              <a:rPr lang="en-US" altLang="ko-KR" dirty="0"/>
              <a:t>, move</a:t>
            </a:r>
            <a:r>
              <a:rPr lang="ko-KR" altLang="en-US" dirty="0"/>
              <a:t>함수는 받은 키에 대응하는 동작을 수행하는 함수</a:t>
            </a:r>
            <a:r>
              <a:rPr lang="en-US" altLang="ko-KR" dirty="0"/>
              <a:t>, sprite </a:t>
            </a:r>
            <a:r>
              <a:rPr lang="ko-KR" altLang="en-US" dirty="0"/>
              <a:t>를 해당 동작에 맞는 이미지를 대입시켜주는 함수</a:t>
            </a:r>
            <a:r>
              <a:rPr lang="en-US" altLang="ko-KR" dirty="0"/>
              <a:t>, attack</a:t>
            </a:r>
            <a:r>
              <a:rPr lang="ko-KR" altLang="en-US" dirty="0"/>
              <a:t>함수는 </a:t>
            </a:r>
            <a:r>
              <a:rPr lang="en-US" altLang="ko-KR" dirty="0" err="1"/>
              <a:t>attackEffect</a:t>
            </a:r>
            <a:r>
              <a:rPr lang="en-US" altLang="ko-KR" dirty="0"/>
              <a:t> object</a:t>
            </a:r>
            <a:r>
              <a:rPr lang="ko-KR" altLang="en-US" dirty="0"/>
              <a:t>를 생성하여 그 오브젝트가 </a:t>
            </a:r>
            <a:r>
              <a:rPr lang="en-US" altLang="ko-KR" dirty="0"/>
              <a:t>mob </a:t>
            </a:r>
            <a:r>
              <a:rPr lang="ko-KR" altLang="en-US" dirty="0"/>
              <a:t>클래스와 충돌 시 </a:t>
            </a:r>
            <a:r>
              <a:rPr lang="ko-KR" altLang="en-US" dirty="0" err="1"/>
              <a:t>몹에게</a:t>
            </a:r>
            <a:r>
              <a:rPr lang="ko-KR" altLang="en-US" dirty="0"/>
              <a:t> 데미지를 주는 함수를 실행합니다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몹</a:t>
            </a:r>
            <a:r>
              <a:rPr lang="ko-KR" altLang="en-US" dirty="0"/>
              <a:t> 클래스는 전체적인 틀인 </a:t>
            </a:r>
            <a:r>
              <a:rPr lang="en-US" altLang="ko-KR" dirty="0" err="1"/>
              <a:t>mobBase</a:t>
            </a:r>
            <a:r>
              <a:rPr lang="en-US" altLang="ko-KR" dirty="0"/>
              <a:t> </a:t>
            </a:r>
            <a:r>
              <a:rPr lang="ko-KR" altLang="en-US" dirty="0"/>
              <a:t>오브젝트를 상속받아 사용합니다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mobBase</a:t>
            </a:r>
            <a:r>
              <a:rPr lang="ko-KR" altLang="en-US" dirty="0"/>
              <a:t> 클래스는 </a:t>
            </a:r>
            <a:r>
              <a:rPr lang="en-US" altLang="ko-KR" dirty="0"/>
              <a:t>x</a:t>
            </a:r>
            <a:r>
              <a:rPr lang="ko-KR" altLang="en-US" dirty="0"/>
              <a:t>축</a:t>
            </a:r>
            <a:r>
              <a:rPr lang="en-US" altLang="ko-KR" dirty="0"/>
              <a:t>, y</a:t>
            </a:r>
            <a:r>
              <a:rPr lang="ko-KR" altLang="en-US" dirty="0"/>
              <a:t>축 스피드</a:t>
            </a:r>
            <a:r>
              <a:rPr lang="en-US" altLang="ko-KR" dirty="0"/>
              <a:t>, </a:t>
            </a:r>
            <a:r>
              <a:rPr lang="ko-KR" altLang="en-US" dirty="0" err="1"/>
              <a:t>몹의</a:t>
            </a:r>
            <a:r>
              <a:rPr lang="ko-KR" altLang="en-US" dirty="0"/>
              <a:t> 체력</a:t>
            </a:r>
            <a:r>
              <a:rPr lang="en-US" altLang="ko-KR" dirty="0"/>
              <a:t>, </a:t>
            </a:r>
            <a:r>
              <a:rPr lang="ko-KR" altLang="en-US" dirty="0"/>
              <a:t>상태 변수를 가지고 있습니다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mobAd</a:t>
            </a:r>
            <a:r>
              <a:rPr lang="ko-KR" altLang="en-US" dirty="0"/>
              <a:t>는 플레이어가 인식거리 안으로 들어오면 따라가는 함수이고 </a:t>
            </a:r>
            <a:r>
              <a:rPr lang="en-US" altLang="ko-KR" dirty="0" err="1"/>
              <a:t>mobHit</a:t>
            </a:r>
            <a:r>
              <a:rPr lang="ko-KR" altLang="en-US" dirty="0"/>
              <a:t>는 </a:t>
            </a:r>
            <a:r>
              <a:rPr lang="ko-KR" altLang="en-US" dirty="0" err="1"/>
              <a:t>몹</a:t>
            </a:r>
            <a:r>
              <a:rPr lang="ko-KR" altLang="en-US" dirty="0"/>
              <a:t> 피격 시 데미지를 계산하는 함수</a:t>
            </a:r>
            <a:r>
              <a:rPr lang="en-US" altLang="ko-KR" dirty="0"/>
              <a:t>, </a:t>
            </a:r>
            <a:r>
              <a:rPr lang="en-US" altLang="ko-KR" dirty="0" err="1"/>
              <a:t>mobKnockback</a:t>
            </a:r>
            <a:r>
              <a:rPr lang="en-US" altLang="ko-KR" dirty="0"/>
              <a:t>()</a:t>
            </a:r>
            <a:r>
              <a:rPr lang="ko-KR" altLang="en-US" dirty="0"/>
              <a:t>은 </a:t>
            </a:r>
            <a:r>
              <a:rPr lang="ko-KR" altLang="en-US" dirty="0" err="1"/>
              <a:t>몹이</a:t>
            </a:r>
            <a:r>
              <a:rPr lang="ko-KR" altLang="en-US" dirty="0"/>
              <a:t> 공격당했을 때 </a:t>
            </a:r>
            <a:r>
              <a:rPr lang="ko-KR" altLang="en-US" dirty="0" err="1"/>
              <a:t>넉백을</a:t>
            </a:r>
            <a:r>
              <a:rPr lang="ko-KR" altLang="en-US" dirty="0"/>
              <a:t> 조정해주는 함수이고 </a:t>
            </a:r>
            <a:r>
              <a:rPr lang="en-US" altLang="ko-KR" dirty="0" err="1"/>
              <a:t>mobPatrol</a:t>
            </a:r>
            <a:r>
              <a:rPr lang="ko-KR" altLang="en-US" dirty="0"/>
              <a:t>은 </a:t>
            </a:r>
            <a:r>
              <a:rPr lang="ko-KR" altLang="en-US" dirty="0" err="1"/>
              <a:t>몹이</a:t>
            </a:r>
            <a:r>
              <a:rPr lang="ko-KR" altLang="en-US" dirty="0"/>
              <a:t> 공격당하기 전이나 플레이어를 인식하기 전 주변을 탐색하는 함수입니다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이러한 클래스를 몬스터 오브젝트가 상속받아 그 몬스터의 특성에 맞게 공격 스크립트와 그래픽 스크립트를 조절하여 코드로 완성합니다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E742FD-E414-4C1B-B385-78E6AD4F579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85823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연구일정</a:t>
            </a:r>
            <a:r>
              <a:rPr lang="en-US" altLang="ko-KR" dirty="0"/>
              <a:t>, </a:t>
            </a:r>
            <a:r>
              <a:rPr lang="ko-KR" altLang="en-US" dirty="0"/>
              <a:t>개발 상황</a:t>
            </a:r>
            <a:r>
              <a:rPr lang="en-US" altLang="ko-KR" dirty="0"/>
              <a:t>, </a:t>
            </a:r>
            <a:r>
              <a:rPr lang="ko-KR" altLang="en-US" dirty="0"/>
              <a:t>목표에 대해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E742FD-E414-4C1B-B385-78E6AD4F579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86566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졸업설계</a:t>
            </a:r>
            <a:r>
              <a:rPr lang="en-US" altLang="ko-KR" dirty="0"/>
              <a:t>1 </a:t>
            </a:r>
            <a:r>
              <a:rPr lang="ko-KR" altLang="en-US" dirty="0"/>
              <a:t>최종보고서에 제출한 </a:t>
            </a:r>
            <a:r>
              <a:rPr lang="ko-KR" altLang="en-US" dirty="0" err="1"/>
              <a:t>간트차트입니다</a:t>
            </a:r>
            <a:r>
              <a:rPr lang="en-US" altLang="ko-KR" dirty="0"/>
              <a:t>. 2020</a:t>
            </a:r>
            <a:r>
              <a:rPr lang="ko-KR" altLang="en-US" dirty="0"/>
              <a:t>년 </a:t>
            </a:r>
            <a:r>
              <a:rPr lang="en-US" altLang="ko-KR" dirty="0"/>
              <a:t>8</a:t>
            </a:r>
            <a:r>
              <a:rPr lang="ko-KR" altLang="en-US" dirty="0"/>
              <a:t>월부터 </a:t>
            </a:r>
            <a:r>
              <a:rPr lang="ko-KR" altLang="en-US" dirty="0" err="1"/>
              <a:t>문경새재</a:t>
            </a:r>
            <a:r>
              <a:rPr lang="ko-KR" altLang="en-US" dirty="0"/>
              <a:t> 프로젝트를 시작하였으며 주제와 시장 분석을 통해 </a:t>
            </a:r>
            <a:r>
              <a:rPr lang="ko-KR" altLang="en-US" dirty="0" err="1"/>
              <a:t>문경새재</a:t>
            </a:r>
            <a:r>
              <a:rPr lang="ko-KR" altLang="en-US" dirty="0"/>
              <a:t> 프로젝트라는 아이디어가 도출되었고</a:t>
            </a:r>
            <a:endParaRPr lang="en-US" altLang="ko-KR" dirty="0"/>
          </a:p>
          <a:p>
            <a:r>
              <a:rPr lang="ko-KR" altLang="en-US" dirty="0"/>
              <a:t>이에 맞는 리소스 개발</a:t>
            </a:r>
            <a:r>
              <a:rPr lang="en-US" altLang="ko-KR" dirty="0"/>
              <a:t>, </a:t>
            </a:r>
            <a:r>
              <a:rPr lang="ko-KR" altLang="en-US" dirty="0"/>
              <a:t>외주 및 코드 설계 등을 통해 게임을 개발하고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E742FD-E414-4C1B-B385-78E6AD4F579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51018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현재 저희가 구현한 것은 </a:t>
            </a:r>
            <a:r>
              <a:rPr lang="en-US" altLang="ko-KR" dirty="0"/>
              <a:t>2</a:t>
            </a:r>
            <a:r>
              <a:rPr lang="ko-KR" altLang="en-US" dirty="0"/>
              <a:t>스테이지까지의 스테이지 컨셉을 </a:t>
            </a:r>
            <a:r>
              <a:rPr lang="ko-KR" altLang="en-US" dirty="0" err="1"/>
              <a:t>정해놓은</a:t>
            </a:r>
            <a:r>
              <a:rPr lang="ko-KR" altLang="en-US" dirty="0"/>
              <a:t> 상태이고 선비의 각종 모션들과 </a:t>
            </a:r>
            <a:r>
              <a:rPr lang="en-US" altLang="ko-KR" dirty="0"/>
              <a:t>1</a:t>
            </a:r>
            <a:r>
              <a:rPr lang="ko-KR" altLang="en-US" dirty="0"/>
              <a:t>스테이지에서 사용할 일반 산적 </a:t>
            </a:r>
            <a:r>
              <a:rPr lang="ko-KR" altLang="en-US" dirty="0" err="1"/>
              <a:t>몹</a:t>
            </a:r>
            <a:r>
              <a:rPr lang="en-US" altLang="ko-KR" dirty="0"/>
              <a:t>, </a:t>
            </a:r>
            <a:r>
              <a:rPr lang="ko-KR" altLang="en-US" dirty="0"/>
              <a:t>그리고 </a:t>
            </a:r>
            <a:r>
              <a:rPr lang="en-US" altLang="ko-KR" dirty="0"/>
              <a:t>1</a:t>
            </a:r>
            <a:r>
              <a:rPr lang="ko-KR" altLang="en-US" dirty="0"/>
              <a:t>스테이지 </a:t>
            </a:r>
            <a:r>
              <a:rPr lang="ko-KR" altLang="en-US" dirty="0" err="1"/>
              <a:t>보스몹의</a:t>
            </a:r>
            <a:r>
              <a:rPr lang="ko-KR" altLang="en-US" dirty="0"/>
              <a:t> 다양한 모션 및 </a:t>
            </a:r>
            <a:r>
              <a:rPr lang="en-US" altLang="ko-KR" dirty="0"/>
              <a:t>1</a:t>
            </a:r>
            <a:r>
              <a:rPr lang="ko-KR" altLang="en-US" dirty="0"/>
              <a:t>스테이지 배경작업은 완료한 상태입니다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현재 아이템 구현 함수</a:t>
            </a:r>
            <a:r>
              <a:rPr lang="en-US" altLang="ko-KR" dirty="0"/>
              <a:t>, 2</a:t>
            </a:r>
            <a:r>
              <a:rPr lang="ko-KR" altLang="en-US" dirty="0"/>
              <a:t>스테이지 배경화면</a:t>
            </a:r>
            <a:r>
              <a:rPr lang="en-US" altLang="ko-KR" dirty="0"/>
              <a:t>, </a:t>
            </a:r>
            <a:r>
              <a:rPr lang="ko-KR" altLang="en-US" dirty="0"/>
              <a:t>춘향귀신 </a:t>
            </a:r>
            <a:r>
              <a:rPr lang="ko-KR" altLang="en-US" dirty="0" err="1"/>
              <a:t>리터치</a:t>
            </a:r>
            <a:r>
              <a:rPr lang="en-US" altLang="ko-KR" dirty="0"/>
              <a:t>, 2</a:t>
            </a:r>
            <a:r>
              <a:rPr lang="ko-KR" altLang="en-US" dirty="0"/>
              <a:t>스테이지 </a:t>
            </a:r>
            <a:r>
              <a:rPr lang="ko-KR" altLang="en-US" dirty="0" err="1"/>
              <a:t>몹의</a:t>
            </a:r>
            <a:r>
              <a:rPr lang="ko-KR" altLang="en-US" dirty="0"/>
              <a:t> 모션 리소스를 개발 중이며</a:t>
            </a:r>
            <a:r>
              <a:rPr lang="en-US" altLang="ko-KR" dirty="0"/>
              <a:t>. </a:t>
            </a:r>
            <a:r>
              <a:rPr lang="ko-KR" altLang="en-US" dirty="0"/>
              <a:t>생동감 있는 액션을 위해 공중 공격 콤보도 개발 중입니다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5~6</a:t>
            </a:r>
            <a:r>
              <a:rPr lang="ko-KR" altLang="en-US" dirty="0"/>
              <a:t>월 내로 </a:t>
            </a:r>
            <a:r>
              <a:rPr lang="en-US" altLang="ko-KR" dirty="0"/>
              <a:t>2</a:t>
            </a:r>
            <a:r>
              <a:rPr lang="ko-KR" altLang="en-US" dirty="0"/>
              <a:t>스테이지 작업을 끝내고 그 다음에 </a:t>
            </a:r>
            <a:r>
              <a:rPr lang="en-US" altLang="ko-KR" dirty="0"/>
              <a:t>3</a:t>
            </a:r>
            <a:r>
              <a:rPr lang="ko-KR" altLang="en-US" dirty="0"/>
              <a:t>스테이지 작업을 할 예정입니다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E742FD-E414-4C1B-B385-78E6AD4F579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7359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저희 팀의 단기 목표는 </a:t>
            </a:r>
            <a:r>
              <a:rPr lang="en-US" altLang="ko-KR" dirty="0"/>
              <a:t>5</a:t>
            </a:r>
            <a:r>
              <a:rPr lang="ko-KR" altLang="en-US" dirty="0"/>
              <a:t>월 내로 </a:t>
            </a:r>
            <a:r>
              <a:rPr lang="en-US" altLang="ko-KR" dirty="0"/>
              <a:t>1</a:t>
            </a:r>
            <a:r>
              <a:rPr lang="ko-KR" altLang="en-US" dirty="0"/>
              <a:t>스테이지 개발을 완료하는 것이 목표이고 </a:t>
            </a:r>
            <a:endParaRPr lang="en-US" altLang="ko-KR" dirty="0"/>
          </a:p>
          <a:p>
            <a:r>
              <a:rPr lang="ko-KR" altLang="en-US" dirty="0"/>
              <a:t>장기 목표로는 </a:t>
            </a:r>
            <a:r>
              <a:rPr lang="en-US" altLang="ko-KR" dirty="0"/>
              <a:t>2021</a:t>
            </a:r>
            <a:r>
              <a:rPr lang="ko-KR" altLang="en-US" dirty="0"/>
              <a:t>년 </a:t>
            </a:r>
            <a:r>
              <a:rPr lang="en-US" altLang="ko-KR" dirty="0"/>
              <a:t>10</a:t>
            </a:r>
            <a:r>
              <a:rPr lang="ko-KR" altLang="en-US" dirty="0"/>
              <a:t>월에 </a:t>
            </a:r>
            <a:r>
              <a:rPr lang="en-US" altLang="ko-KR" dirty="0"/>
              <a:t>10</a:t>
            </a:r>
            <a:r>
              <a:rPr lang="ko-KR" altLang="en-US" dirty="0"/>
              <a:t>개 맵 정도로 구성된 스테이지 </a:t>
            </a:r>
            <a:r>
              <a:rPr lang="en-US" altLang="ko-KR" dirty="0"/>
              <a:t>3</a:t>
            </a:r>
            <a:r>
              <a:rPr lang="ko-KR" altLang="en-US" dirty="0"/>
              <a:t>개와 튜토리얼을 포함한 볼륨의 형태로 얼리 액세스를 출시하는 것입니다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얼리 액세스 출시 후 졸업설계 단계에서 멈추는 것이 아니라 더 많은 개발을 통해 사업화까지 이어 나갈 생각입니다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E742FD-E414-4C1B-B385-78E6AD4F579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91227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다음으로 </a:t>
            </a:r>
            <a:r>
              <a:rPr lang="en-US" altLang="ko-KR" dirty="0"/>
              <a:t>GUI</a:t>
            </a:r>
            <a:r>
              <a:rPr lang="ko-KR" altLang="en-US" dirty="0"/>
              <a:t>에 대해 간략하게 </a:t>
            </a:r>
            <a:r>
              <a:rPr lang="ko-KR" altLang="en-US" dirty="0" err="1"/>
              <a:t>설명드린</a:t>
            </a:r>
            <a:r>
              <a:rPr lang="ko-KR" altLang="en-US" dirty="0"/>
              <a:t> 후 시연 영상으로 넘어가겠습니다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E742FD-E414-4C1B-B385-78E6AD4F579B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9726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다음으로 시연 영상에 앞서 </a:t>
            </a:r>
            <a:r>
              <a:rPr lang="en-US" altLang="ko-KR" dirty="0"/>
              <a:t>GUI</a:t>
            </a:r>
            <a:r>
              <a:rPr lang="ko-KR" altLang="en-US" dirty="0"/>
              <a:t>에 대해 간략하게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왼쪽 위에는 선비의 체력과 </a:t>
            </a:r>
            <a:r>
              <a:rPr lang="ko-KR" altLang="en-US" dirty="0" err="1"/>
              <a:t>마나를</a:t>
            </a:r>
            <a:r>
              <a:rPr lang="ko-KR" altLang="en-US" dirty="0"/>
              <a:t> 사군자인 매화와 대나무로 표현하였습니다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마나는 기본 공격을 이용해 채울 수 있고 스킬 사용에 필요한 자원입니다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E742FD-E414-4C1B-B385-78E6AD4F579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20970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방향키를 이용한 다양한 콤보 액션과 공격 모션 변경</a:t>
            </a:r>
            <a:r>
              <a:rPr lang="en-US" altLang="ko-KR" dirty="0"/>
              <a:t>, </a:t>
            </a:r>
            <a:r>
              <a:rPr lang="ko-KR" altLang="en-US" dirty="0"/>
              <a:t>스킬 사용이 포함된 시연 영상입니다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E742FD-E414-4C1B-B385-78E6AD4F579B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1095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준비된 발표는 </a:t>
            </a:r>
            <a:r>
              <a:rPr lang="ko-KR" altLang="en-US" dirty="0" err="1"/>
              <a:t>여기까지입니다</a:t>
            </a:r>
            <a:r>
              <a:rPr lang="en-US" altLang="ko-KR" dirty="0"/>
              <a:t>. </a:t>
            </a:r>
            <a:r>
              <a:rPr lang="ko-KR" altLang="en-US" dirty="0" err="1"/>
              <a:t>경청해주셔서</a:t>
            </a:r>
            <a:r>
              <a:rPr lang="ko-KR" altLang="en-US" dirty="0"/>
              <a:t> 감사합니다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E742FD-E414-4C1B-B385-78E6AD4F579B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41321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목차입니다</a:t>
            </a:r>
            <a:r>
              <a:rPr lang="en-US" altLang="ko-KR" dirty="0"/>
              <a:t>. </a:t>
            </a:r>
            <a:r>
              <a:rPr lang="ko-KR" altLang="en-US" dirty="0"/>
              <a:t>개요</a:t>
            </a:r>
            <a:r>
              <a:rPr lang="en-US" altLang="ko-KR" dirty="0"/>
              <a:t>, </a:t>
            </a:r>
            <a:r>
              <a:rPr lang="ko-KR" altLang="en-US" dirty="0"/>
              <a:t>작품 설명</a:t>
            </a:r>
            <a:r>
              <a:rPr lang="en-US" altLang="ko-KR" dirty="0"/>
              <a:t>, </a:t>
            </a:r>
            <a:r>
              <a:rPr lang="ko-KR" altLang="en-US" dirty="0"/>
              <a:t>진행 상황</a:t>
            </a:r>
            <a:r>
              <a:rPr lang="en-US" altLang="ko-KR" dirty="0"/>
              <a:t>, </a:t>
            </a:r>
            <a:r>
              <a:rPr lang="ko-KR" altLang="en-US" dirty="0"/>
              <a:t>시연 순으로 진행하겠습니다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E742FD-E414-4C1B-B385-78E6AD4F579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32706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선정배경과 시장분석에 대해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E742FD-E414-4C1B-B385-78E6AD4F579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7912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코로나 </a:t>
            </a:r>
            <a:r>
              <a:rPr lang="en-US" altLang="ko-KR" dirty="0"/>
              <a:t>19</a:t>
            </a:r>
            <a:r>
              <a:rPr lang="ko-KR" altLang="en-US" dirty="0"/>
              <a:t>사태로 인하여 게임 시장은 이전보다 더 활발해졌습니다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아래 기사는 </a:t>
            </a:r>
            <a:r>
              <a:rPr lang="en-US" altLang="ko-KR" dirty="0"/>
              <a:t>2019</a:t>
            </a:r>
            <a:r>
              <a:rPr lang="ko-KR" altLang="en-US" dirty="0"/>
              <a:t>년과 </a:t>
            </a:r>
            <a:r>
              <a:rPr lang="en-US" altLang="ko-KR" dirty="0"/>
              <a:t>2020</a:t>
            </a:r>
            <a:r>
              <a:rPr lang="ko-KR" altLang="en-US" dirty="0"/>
              <a:t>년 </a:t>
            </a:r>
            <a:r>
              <a:rPr lang="en-US" altLang="ko-KR" dirty="0"/>
              <a:t>1</a:t>
            </a:r>
            <a:r>
              <a:rPr lang="ko-KR" altLang="en-US" dirty="0"/>
              <a:t>월부터 </a:t>
            </a:r>
            <a:r>
              <a:rPr lang="en-US" altLang="ko-KR" dirty="0"/>
              <a:t>5</a:t>
            </a:r>
            <a:r>
              <a:rPr lang="ko-KR" altLang="en-US" dirty="0"/>
              <a:t>월 중순까지 게임 이용 현황을 코로나</a:t>
            </a:r>
            <a:r>
              <a:rPr lang="en-US" altLang="ko-KR" dirty="0"/>
              <a:t>19 </a:t>
            </a:r>
            <a:r>
              <a:rPr lang="ko-KR" altLang="en-US" dirty="0"/>
              <a:t>사태 전후와 비교한 것으로 </a:t>
            </a:r>
            <a:r>
              <a:rPr lang="en-US" altLang="ko-KR" dirty="0"/>
              <a:t>PC </a:t>
            </a:r>
            <a:r>
              <a:rPr lang="ko-KR" altLang="en-US" dirty="0"/>
              <a:t>및 콘솔 게임은 </a:t>
            </a:r>
            <a:r>
              <a:rPr lang="en-US" altLang="ko-KR" dirty="0"/>
              <a:t>46% </a:t>
            </a:r>
            <a:r>
              <a:rPr lang="ko-KR" altLang="en-US" dirty="0"/>
              <a:t>정도 일간 이용자 수가 증가했으며</a:t>
            </a:r>
            <a:endParaRPr lang="en-US" altLang="ko-KR" dirty="0"/>
          </a:p>
          <a:p>
            <a:r>
              <a:rPr lang="ko-KR" altLang="en-US" dirty="0"/>
              <a:t>게임 산업이 점점 커지는 것을 그래프로 확인할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E742FD-E414-4C1B-B385-78E6AD4F579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7724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아시아권의 역사를 기반으로 한 게임은 꽤 많습니다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중국의 삼국지와 일본의 사무라이 캐릭터를 기반으로 하여 만든 다양한 게임들이 존재합니다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하지만 한국 역사 기반 </a:t>
            </a:r>
            <a:r>
              <a:rPr lang="ko-KR" altLang="en-US" dirty="0" err="1"/>
              <a:t>인디게임은</a:t>
            </a:r>
            <a:r>
              <a:rPr lang="ko-KR" altLang="en-US" dirty="0"/>
              <a:t> 시뮬레이션 장르로는 소수 존재하나 그 외는 거의 존재하지 않습니다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한국적 요소가 섞인 </a:t>
            </a:r>
            <a:r>
              <a:rPr lang="ko-KR" altLang="en-US" dirty="0" err="1"/>
              <a:t>인디게임을</a:t>
            </a:r>
            <a:r>
              <a:rPr lang="ko-KR" altLang="en-US" dirty="0"/>
              <a:t> 개발하고자 하는 계기로 프로젝트를 시작하게 되었습니다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E742FD-E414-4C1B-B385-78E6AD4F579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11779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 게임과 비슷한 장르인 한국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인디게임으로는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Skul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과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산나비라는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게임이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Skul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액션을 중심으로 한 강점을 가지고 있어 플레이어의 큰 인기를 끌었고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산나비는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복장과 건축 양식이 조선시대 기반으로 되어있습니다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시장분석을 통해 조선시대의 특색 있는 디자인에 대한 수요를 알 수 있었고 충분한 강점이 바탕이 된다면 저희 게임도 경쟁력이 있다고 생각했습니다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E742FD-E414-4C1B-B385-78E6AD4F579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9166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기획</a:t>
            </a:r>
            <a:r>
              <a:rPr lang="en-US" altLang="ko-KR" dirty="0"/>
              <a:t>, </a:t>
            </a:r>
            <a:r>
              <a:rPr lang="ko-KR" altLang="en-US" dirty="0"/>
              <a:t>개발 도구</a:t>
            </a:r>
            <a:r>
              <a:rPr lang="en-US" altLang="ko-KR" dirty="0"/>
              <a:t>, </a:t>
            </a:r>
            <a:r>
              <a:rPr lang="ko-KR" altLang="en-US" dirty="0"/>
              <a:t>코드 구조에 대해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E742FD-E414-4C1B-B385-78E6AD4F579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84191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기획부분입니다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우리나라 캐릭터인 선비 이미지를 구축하려고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나라와 백성을 사랑하는 선비의 이미지는 게임을 진행하면서 나라를 어지럽히는 산적과 왜군을 물리치고 백성의 부탁을 들어주는 등 메인 스토리와 다양한 서브 스토리를 통해서 구현하고자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저희 게임은 </a:t>
            </a:r>
            <a:r>
              <a:rPr lang="ko-KR" altLang="en-US" dirty="0" err="1"/>
              <a:t>문경새재라는</a:t>
            </a:r>
            <a:r>
              <a:rPr lang="ko-KR" altLang="en-US" dirty="0"/>
              <a:t> 게임 이름에 맞게 선비가 과거길을 가면서 생기는 일에 관한 내용을 담고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과거길을 걸으면서 각 지역의 설화를 채용하여 스테이지마다 지역 특색에 맞는 컨셉을 잡고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춘향전에 나오는 성춘향이 귀신으로 등장합니다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억울하게 귀신이 된 성춘향을 선비가 도와주면서 메인 스토리가 진행됩니다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이처럼 익숙한 소재에 대한 재해석을 통해 플레이어의 흥미를 유발시키는 다양한 요소를 사용하려고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E742FD-E414-4C1B-B385-78E6AD4F579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8930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게임은 비슷한 장르의 다른 게임과는 달리 원거리 무기인 활을 보조무기가 아닌 메인으로 채용하여</a:t>
            </a:r>
            <a:endParaRPr lang="en-US" altLang="ko-KR" dirty="0"/>
          </a:p>
          <a:p>
            <a:r>
              <a:rPr lang="ko-KR" altLang="en-US" dirty="0" err="1"/>
              <a:t>활쏘기로</a:t>
            </a:r>
            <a:r>
              <a:rPr lang="ko-KR" altLang="en-US" dirty="0"/>
              <a:t> 유명한 조선시대 선비의 이미지를 표현하고자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선비의 공격은 여러 가지 콤보를 통해 지루하지 않은 액션을 선보입니다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일반 공격을 하면서 방향키 입력을 통해 방향키마다 각각 다른 액션 공격을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이를 통해 사용자에게 같은 일반 공격이지만 여러 액션을 이용하여 지루함을 덜게 할 생각입니다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일반 공격 중간에 스킬을 사용할 수 있고</a:t>
            </a:r>
            <a:r>
              <a:rPr lang="en-US" altLang="ko-KR" dirty="0"/>
              <a:t>, </a:t>
            </a:r>
            <a:r>
              <a:rPr lang="ko-KR" altLang="en-US" dirty="0"/>
              <a:t>아이템을 이용하여 다양한 </a:t>
            </a:r>
            <a:r>
              <a:rPr lang="ko-KR" altLang="en-US" dirty="0" err="1"/>
              <a:t>공격모션을</a:t>
            </a:r>
            <a:r>
              <a:rPr lang="ko-KR" altLang="en-US" dirty="0"/>
              <a:t> 제공합니다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E742FD-E414-4C1B-B385-78E6AD4F579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7089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79CE6-6DB9-4C57-86DE-69852B8C2B29}" type="datetimeFigureOut">
              <a:rPr lang="ko-KR" altLang="en-US" smtClean="0"/>
              <a:pPr/>
              <a:t>2021-05-23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06A6F-7D47-4C10-A6B5-F04CE80F80B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53209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79CE6-6DB9-4C57-86DE-69852B8C2B29}" type="datetimeFigureOut">
              <a:rPr lang="ko-KR" altLang="en-US" smtClean="0"/>
              <a:pPr/>
              <a:t>2021-05-23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06A6F-7D47-4C10-A6B5-F04CE80F80B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7887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79CE6-6DB9-4C57-86DE-69852B8C2B29}" type="datetimeFigureOut">
              <a:rPr lang="ko-KR" altLang="en-US" smtClean="0"/>
              <a:pPr/>
              <a:t>2021-05-23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06A6F-7D47-4C10-A6B5-F04CE80F80B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1088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79CE6-6DB9-4C57-86DE-69852B8C2B29}" type="datetimeFigureOut">
              <a:rPr lang="ko-KR" altLang="en-US" smtClean="0"/>
              <a:pPr/>
              <a:t>2021-05-23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06A6F-7D47-4C10-A6B5-F04CE80F80B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3822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79CE6-6DB9-4C57-86DE-69852B8C2B29}" type="datetimeFigureOut">
              <a:rPr lang="ko-KR" altLang="en-US" smtClean="0"/>
              <a:pPr/>
              <a:t>2021-05-23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06A6F-7D47-4C10-A6B5-F04CE80F80B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8110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79CE6-6DB9-4C57-86DE-69852B8C2B29}" type="datetimeFigureOut">
              <a:rPr lang="ko-KR" altLang="en-US" smtClean="0"/>
              <a:pPr/>
              <a:t>2021-05-23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06A6F-7D47-4C10-A6B5-F04CE80F80B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0542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79CE6-6DB9-4C57-86DE-69852B8C2B29}" type="datetimeFigureOut">
              <a:rPr lang="ko-KR" altLang="en-US" smtClean="0"/>
              <a:pPr/>
              <a:t>2021-05-23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06A6F-7D47-4C10-A6B5-F04CE80F80B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9664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79CE6-6DB9-4C57-86DE-69852B8C2B29}" type="datetimeFigureOut">
              <a:rPr lang="ko-KR" altLang="en-US" smtClean="0"/>
              <a:pPr/>
              <a:t>2021-05-23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06A6F-7D47-4C10-A6B5-F04CE80F80B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9199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79CE6-6DB9-4C57-86DE-69852B8C2B29}" type="datetimeFigureOut">
              <a:rPr lang="ko-KR" altLang="en-US" smtClean="0"/>
              <a:pPr/>
              <a:t>2021-05-23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06A6F-7D47-4C10-A6B5-F04CE80F80B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376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79CE6-6DB9-4C57-86DE-69852B8C2B29}" type="datetimeFigureOut">
              <a:rPr lang="ko-KR" altLang="en-US" smtClean="0"/>
              <a:pPr/>
              <a:t>2021-05-23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06A6F-7D47-4C10-A6B5-F04CE80F80B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7586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79CE6-6DB9-4C57-86DE-69852B8C2B29}" type="datetimeFigureOut">
              <a:rPr lang="ko-KR" altLang="en-US" smtClean="0"/>
              <a:pPr/>
              <a:t>2021-05-23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06A6F-7D47-4C10-A6B5-F04CE80F80B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4903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379CE6-6DB9-4C57-86DE-69852B8C2B29}" type="datetimeFigureOut">
              <a:rPr lang="ko-KR" altLang="en-US" smtClean="0"/>
              <a:pPr/>
              <a:t>2021-05-23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106A6F-7D47-4C10-A6B5-F04CE80F80B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7289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785786" y="3857628"/>
            <a:ext cx="7772400" cy="107157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한컴 윤고딕 240" pitchFamily="18" charset="-127"/>
                <a:ea typeface="한컴 윤고딕 240" pitchFamily="18" charset="-127"/>
              </a:defRPr>
            </a:lvl1pPr>
          </a:lstStyle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졸업설계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중간발표</a:t>
            </a:r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811CEE19-BFF7-4DC0-B90A-347F63BEDCFE}"/>
              </a:ext>
            </a:extLst>
          </p:cNvPr>
          <p:cNvSpPr txBox="1">
            <a:spLocks/>
          </p:cNvSpPr>
          <p:nvPr/>
        </p:nvSpPr>
        <p:spPr>
          <a:xfrm>
            <a:off x="6588224" y="4937880"/>
            <a:ext cx="2484785" cy="1324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한컴 윤고딕 240" pitchFamily="18" charset="-127"/>
                <a:ea typeface="한컴 윤고딕 240" pitchFamily="18" charset="-127"/>
                <a:cs typeface="+mj-cs"/>
              </a:defRPr>
            </a:lvl1pPr>
          </a:lstStyle>
          <a:p>
            <a:pPr algn="l"/>
            <a:r>
              <a:rPr lang="ko-KR" altLang="en-US" sz="1600" dirty="0">
                <a:latin typeface="+mn-lt"/>
                <a:ea typeface="맑은 고딕" panose="020B0503020000020004" pitchFamily="50" charset="-127"/>
              </a:rPr>
              <a:t>지도교수 </a:t>
            </a:r>
            <a:r>
              <a:rPr lang="en-US" altLang="ko-KR" sz="1600" dirty="0">
                <a:latin typeface="+mn-lt"/>
                <a:ea typeface="맑은 고딕" panose="020B0503020000020004" pitchFamily="50" charset="-127"/>
              </a:rPr>
              <a:t>: </a:t>
            </a:r>
            <a:r>
              <a:rPr lang="ko-KR" altLang="en-US" sz="1600" dirty="0">
                <a:latin typeface="+mn-lt"/>
                <a:ea typeface="맑은 고딕" panose="020B0503020000020004" pitchFamily="50" charset="-127"/>
              </a:rPr>
              <a:t>최영규 교수님</a:t>
            </a:r>
            <a:endParaRPr lang="en-US" altLang="ko-KR" sz="1600" dirty="0">
              <a:latin typeface="+mn-lt"/>
              <a:ea typeface="맑은 고딕" panose="020B0503020000020004" pitchFamily="50" charset="-127"/>
            </a:endParaRPr>
          </a:p>
          <a:p>
            <a:pPr algn="l"/>
            <a:r>
              <a:rPr lang="ko-KR" altLang="en-US" sz="1600" dirty="0">
                <a:latin typeface="+mn-lt"/>
                <a:ea typeface="맑은 고딕" panose="020B0503020000020004" pitchFamily="50" charset="-127"/>
              </a:rPr>
              <a:t>팀장 </a:t>
            </a:r>
            <a:r>
              <a:rPr lang="en-US" altLang="ko-KR" sz="1600" dirty="0">
                <a:latin typeface="+mn-lt"/>
                <a:ea typeface="맑은 고딕" panose="020B0503020000020004" pitchFamily="50" charset="-127"/>
              </a:rPr>
              <a:t>: </a:t>
            </a:r>
            <a:r>
              <a:rPr lang="ko-KR" altLang="en-US" sz="1600" dirty="0">
                <a:latin typeface="+mn-lt"/>
                <a:ea typeface="맑은 고딕" panose="020B0503020000020004" pitchFamily="50" charset="-127"/>
              </a:rPr>
              <a:t>김연상</a:t>
            </a:r>
            <a:endParaRPr lang="en-US" altLang="ko-KR" sz="1600" dirty="0">
              <a:latin typeface="+mn-lt"/>
              <a:ea typeface="맑은 고딕" panose="020B0503020000020004" pitchFamily="50" charset="-127"/>
            </a:endParaRPr>
          </a:p>
          <a:p>
            <a:pPr algn="l"/>
            <a:r>
              <a:rPr lang="ko-KR" altLang="en-US" sz="1600" dirty="0">
                <a:latin typeface="+mn-lt"/>
                <a:ea typeface="맑은 고딕" panose="020B0503020000020004" pitchFamily="50" charset="-127"/>
              </a:rPr>
              <a:t>팀원 </a:t>
            </a:r>
            <a:r>
              <a:rPr lang="en-US" altLang="ko-KR" sz="1600" dirty="0">
                <a:latin typeface="+mn-lt"/>
                <a:ea typeface="맑은 고딕" panose="020B0503020000020004" pitchFamily="50" charset="-127"/>
              </a:rPr>
              <a:t>: </a:t>
            </a:r>
            <a:r>
              <a:rPr lang="ko-KR" altLang="en-US" sz="1600" dirty="0" err="1">
                <a:latin typeface="+mn-lt"/>
                <a:ea typeface="맑은 고딕" panose="020B0503020000020004" pitchFamily="50" charset="-127"/>
              </a:rPr>
              <a:t>이시온</a:t>
            </a:r>
            <a:r>
              <a:rPr lang="en-US" altLang="ko-KR" sz="1600" dirty="0">
                <a:latin typeface="+mn-lt"/>
                <a:ea typeface="맑은 고딕" panose="020B0503020000020004" pitchFamily="50" charset="-127"/>
              </a:rPr>
              <a:t>, </a:t>
            </a:r>
            <a:r>
              <a:rPr lang="ko-KR" altLang="en-US" sz="1600" dirty="0" err="1">
                <a:latin typeface="+mn-lt"/>
                <a:ea typeface="맑은 고딕" panose="020B0503020000020004" pitchFamily="50" charset="-127"/>
              </a:rPr>
              <a:t>유연휘</a:t>
            </a:r>
            <a:r>
              <a:rPr lang="en-US" altLang="ko-KR" sz="1600" dirty="0">
                <a:latin typeface="+mn-lt"/>
                <a:ea typeface="맑은 고딕" panose="020B0503020000020004" pitchFamily="50" charset="-127"/>
              </a:rPr>
              <a:t>, </a:t>
            </a:r>
          </a:p>
          <a:p>
            <a:pPr algn="l"/>
            <a:r>
              <a:rPr lang="en-US" altLang="ko-KR" sz="1600" dirty="0">
                <a:latin typeface="+mn-lt"/>
                <a:ea typeface="맑은 고딕" panose="020B0503020000020004" pitchFamily="50" charset="-127"/>
              </a:rPr>
              <a:t>        </a:t>
            </a:r>
            <a:r>
              <a:rPr lang="ko-KR" altLang="en-US" sz="1600" dirty="0">
                <a:latin typeface="+mn-lt"/>
                <a:ea typeface="맑은 고딕" panose="020B0503020000020004" pitchFamily="50" charset="-127"/>
              </a:rPr>
              <a:t>이윤정</a:t>
            </a:r>
            <a:endParaRPr lang="en-US" altLang="ko-KR" sz="1600" dirty="0">
              <a:latin typeface="+mn-lt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A0768DA-CCA8-4AD9-AA13-CF40A597CE1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277" y="976521"/>
            <a:ext cx="3139446" cy="2438405"/>
          </a:xfrm>
          <a:prstGeom prst="rect">
            <a:avLst/>
          </a:prstGeom>
        </p:spPr>
      </p:pic>
      <p:sp>
        <p:nvSpPr>
          <p:cNvPr id="6" name="부제목 2">
            <a:extLst>
              <a:ext uri="{FF2B5EF4-FFF2-40B4-BE49-F238E27FC236}">
                <a16:creationId xmlns:a16="http://schemas.microsoft.com/office/drawing/2014/main" id="{4302BA51-10C5-4F22-8D6D-A67381C4B2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8728" y="5214950"/>
            <a:ext cx="6400800" cy="538154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C000"/>
                </a:solidFill>
                <a:latin typeface="+mj-ea"/>
                <a:ea typeface="+mj-e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 err="1"/>
              <a:t>문경새재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44608333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0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0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0" y="6525344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-5071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-5071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07504" y="43217"/>
            <a:ext cx="7425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 도구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1BBBF02-1B2C-4803-B01A-15D371BC4B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2506954"/>
            <a:ext cx="3227161" cy="184409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B7389A8-024F-498D-9101-BCE94DAB68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405" y="2506954"/>
            <a:ext cx="3218019" cy="1844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476899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0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0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0" y="6525344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-5071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-5071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07504" y="43217"/>
            <a:ext cx="7425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구조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CB35939-6A30-4108-B65A-10F167270D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" y="836712"/>
            <a:ext cx="9142857" cy="51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759412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0" y="6525344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0" y="0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0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0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CD1CC3E-C6B7-44E7-9047-BBD335DADCE3}"/>
              </a:ext>
            </a:extLst>
          </p:cNvPr>
          <p:cNvSpPr txBox="1"/>
          <p:nvPr/>
        </p:nvSpPr>
        <p:spPr>
          <a:xfrm>
            <a:off x="107504" y="43217"/>
            <a:ext cx="7425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진행 상황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F76EDC3-22E3-4801-A620-0C453D53927E}"/>
              </a:ext>
            </a:extLst>
          </p:cNvPr>
          <p:cNvSpPr/>
          <p:nvPr/>
        </p:nvSpPr>
        <p:spPr>
          <a:xfrm>
            <a:off x="3635896" y="2416328"/>
            <a:ext cx="1740648" cy="2596848"/>
          </a:xfrm>
          <a:prstGeom prst="rect">
            <a:avLst/>
          </a:prstGeom>
          <a:noFill/>
          <a:ln w="571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8FC2D85-6365-4361-9CB3-62E1A8BFD48E}"/>
              </a:ext>
            </a:extLst>
          </p:cNvPr>
          <p:cNvSpPr/>
          <p:nvPr/>
        </p:nvSpPr>
        <p:spPr>
          <a:xfrm>
            <a:off x="3635896" y="1844824"/>
            <a:ext cx="1740648" cy="6492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latin typeface="HY나무B" pitchFamily="18" charset="-127"/>
                <a:ea typeface="HY나무B" pitchFamily="18" charset="-127"/>
              </a:rPr>
              <a:t>03</a:t>
            </a:r>
            <a:endParaRPr lang="ko-KR" altLang="en-US" sz="3600" dirty="0">
              <a:latin typeface="HY나무B" pitchFamily="18" charset="-127"/>
              <a:ea typeface="HY나무B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91D7D7-832B-41E8-AEE3-A2668E23DA51}"/>
              </a:ext>
            </a:extLst>
          </p:cNvPr>
          <p:cNvSpPr txBox="1"/>
          <p:nvPr/>
        </p:nvSpPr>
        <p:spPr>
          <a:xfrm>
            <a:off x="3720402" y="2630642"/>
            <a:ext cx="1571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Tx/>
              <a:buNone/>
            </a:pP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  <a:latin typeface="HY강M" pitchFamily="18" charset="-127"/>
                <a:ea typeface="HY강M" pitchFamily="18" charset="-127"/>
              </a:rPr>
              <a:t>진행 상황</a:t>
            </a:r>
            <a:endParaRPr lang="en-US" altLang="ko-KR" sz="1600" b="1" dirty="0">
              <a:solidFill>
                <a:schemeClr val="accent1">
                  <a:lumMod val="75000"/>
                </a:schemeClr>
              </a:solidFill>
              <a:latin typeface="HY강M" pitchFamily="18" charset="-127"/>
              <a:ea typeface="HY강M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A79838-4E7D-4520-92FE-3453C2B8F310}"/>
              </a:ext>
            </a:extLst>
          </p:cNvPr>
          <p:cNvSpPr txBox="1"/>
          <p:nvPr/>
        </p:nvSpPr>
        <p:spPr>
          <a:xfrm>
            <a:off x="3675984" y="3060980"/>
            <a:ext cx="14287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연구 일정</a:t>
            </a:r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개발 상황</a:t>
            </a:r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목표</a:t>
            </a:r>
          </a:p>
        </p:txBody>
      </p:sp>
    </p:spTree>
    <p:extLst>
      <p:ext uri="{BB962C8B-B14F-4D97-AF65-F5344CB8AC3E}">
        <p14:creationId xmlns:p14="http://schemas.microsoft.com/office/powerpoint/2010/main" val="2167892998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0" y="6525344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0" y="0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0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0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CD1CC3E-C6B7-44E7-9047-BBD335DADCE3}"/>
              </a:ext>
            </a:extLst>
          </p:cNvPr>
          <p:cNvSpPr txBox="1"/>
          <p:nvPr/>
        </p:nvSpPr>
        <p:spPr>
          <a:xfrm>
            <a:off x="107504" y="43217"/>
            <a:ext cx="7425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 일정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8FF90FC-9CF0-4EB2-8732-4D4C993CE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9652" y="515816"/>
            <a:ext cx="6264696" cy="5844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034902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25344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0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0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628792" y="1772816"/>
            <a:ext cx="11430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2">
                    <a:lumMod val="75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완료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09312" y="1772816"/>
            <a:ext cx="11430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2">
                    <a:lumMod val="75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개발 중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1619672" y="1783828"/>
            <a:ext cx="45719" cy="28575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6261005" y="1783828"/>
            <a:ext cx="45719" cy="28575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524097" y="2806177"/>
            <a:ext cx="335239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튜토리얼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, 1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스테이지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, 2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스테이지 컨셉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algn="ctr"/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선비 기본 공격 모션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,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이동 모션 등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algn="ctr"/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산적 </a:t>
            </a:r>
            <a:r>
              <a:rPr lang="ko-KR" altLang="en-US" sz="1400" dirty="0" err="1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몹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2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가지와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1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스테이지 보스 </a:t>
            </a:r>
            <a:r>
              <a:rPr lang="ko-KR" altLang="en-US" sz="1400" dirty="0" err="1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몹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 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공격 모션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,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이동 모션 등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algn="ctr"/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algn="ctr"/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1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스테이지 배경화면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204617" y="2806177"/>
            <a:ext cx="335239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accent2"/>
                </a:solidFill>
                <a:latin typeface="한컴 윤고딕 230" pitchFamily="18" charset="-127"/>
                <a:ea typeface="한컴 윤고딕 230" pitchFamily="18" charset="-127"/>
              </a:rPr>
              <a:t>아이템 구현 함수</a:t>
            </a:r>
            <a:endParaRPr lang="en-US" altLang="ko-KR" sz="1400" dirty="0">
              <a:solidFill>
                <a:schemeClr val="accent2"/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algn="ctr"/>
            <a:endParaRPr lang="en-US" altLang="ko-KR" sz="1400" dirty="0">
              <a:solidFill>
                <a:schemeClr val="accent2"/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algn="ctr"/>
            <a:r>
              <a:rPr lang="en-US" altLang="ko-KR" sz="1400" dirty="0">
                <a:solidFill>
                  <a:schemeClr val="accent2"/>
                </a:solidFill>
                <a:latin typeface="한컴 윤고딕 230" pitchFamily="18" charset="-127"/>
                <a:ea typeface="한컴 윤고딕 230" pitchFamily="18" charset="-127"/>
              </a:rPr>
              <a:t>2</a:t>
            </a:r>
            <a:r>
              <a:rPr lang="ko-KR" altLang="en-US" sz="1400" dirty="0">
                <a:solidFill>
                  <a:schemeClr val="accent2"/>
                </a:solidFill>
                <a:latin typeface="한컴 윤고딕 230" pitchFamily="18" charset="-127"/>
                <a:ea typeface="한컴 윤고딕 230" pitchFamily="18" charset="-127"/>
              </a:rPr>
              <a:t>스테이지 배경화면 </a:t>
            </a:r>
            <a:endParaRPr lang="en-US" altLang="ko-KR" sz="1400" dirty="0">
              <a:solidFill>
                <a:schemeClr val="accent2"/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algn="ctr"/>
            <a:endParaRPr lang="en-US" altLang="ko-KR" sz="1400" dirty="0">
              <a:solidFill>
                <a:schemeClr val="accent2"/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accent2"/>
                </a:solidFill>
                <a:latin typeface="한컴 윤고딕 230" pitchFamily="18" charset="-127"/>
                <a:ea typeface="한컴 윤고딕 230" pitchFamily="18" charset="-127"/>
              </a:rPr>
              <a:t>춘향귀신 </a:t>
            </a:r>
            <a:r>
              <a:rPr lang="ko-KR" altLang="en-US" sz="1400" dirty="0" err="1">
                <a:solidFill>
                  <a:schemeClr val="accent2"/>
                </a:solidFill>
                <a:latin typeface="한컴 윤고딕 230" pitchFamily="18" charset="-127"/>
                <a:ea typeface="한컴 윤고딕 230" pitchFamily="18" charset="-127"/>
              </a:rPr>
              <a:t>리터치</a:t>
            </a:r>
            <a:endParaRPr lang="en-US" altLang="ko-KR" sz="1400" dirty="0">
              <a:solidFill>
                <a:schemeClr val="accent2"/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algn="ctr"/>
            <a:endParaRPr lang="en-US" altLang="ko-KR" sz="1400" dirty="0">
              <a:solidFill>
                <a:schemeClr val="accent2"/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algn="ctr"/>
            <a:r>
              <a:rPr lang="en-US" altLang="ko-KR" sz="1400" dirty="0">
                <a:solidFill>
                  <a:schemeClr val="accent2"/>
                </a:solidFill>
                <a:latin typeface="한컴 윤고딕 230" pitchFamily="18" charset="-127"/>
                <a:ea typeface="한컴 윤고딕 230" pitchFamily="18" charset="-127"/>
              </a:rPr>
              <a:t>2</a:t>
            </a:r>
            <a:r>
              <a:rPr lang="ko-KR" altLang="en-US" sz="1400" dirty="0">
                <a:solidFill>
                  <a:schemeClr val="accent2"/>
                </a:solidFill>
                <a:latin typeface="한컴 윤고딕 230" pitchFamily="18" charset="-127"/>
                <a:ea typeface="한컴 윤고딕 230" pitchFamily="18" charset="-127"/>
              </a:rPr>
              <a:t>스테이지 </a:t>
            </a:r>
            <a:r>
              <a:rPr lang="ko-KR" altLang="en-US" sz="1400" dirty="0" err="1">
                <a:solidFill>
                  <a:schemeClr val="accent2"/>
                </a:solidFill>
                <a:latin typeface="한컴 윤고딕 230" pitchFamily="18" charset="-127"/>
                <a:ea typeface="한컴 윤고딕 230" pitchFamily="18" charset="-127"/>
              </a:rPr>
              <a:t>몹</a:t>
            </a:r>
            <a:r>
              <a:rPr lang="ko-KR" altLang="en-US" sz="1400" dirty="0">
                <a:solidFill>
                  <a:schemeClr val="accent2"/>
                </a:solidFill>
                <a:latin typeface="한컴 윤고딕 230" pitchFamily="18" charset="-127"/>
                <a:ea typeface="한컴 윤고딕 230" pitchFamily="18" charset="-127"/>
              </a:rPr>
              <a:t> 공격 모션</a:t>
            </a:r>
            <a:r>
              <a:rPr lang="en-US" altLang="ko-KR" sz="1400" dirty="0">
                <a:solidFill>
                  <a:schemeClr val="accent2"/>
                </a:solidFill>
                <a:latin typeface="한컴 윤고딕 230" pitchFamily="18" charset="-127"/>
                <a:ea typeface="한컴 윤고딕 230" pitchFamily="18" charset="-127"/>
              </a:rPr>
              <a:t>, </a:t>
            </a:r>
            <a:r>
              <a:rPr lang="ko-KR" altLang="en-US" sz="1400" dirty="0">
                <a:solidFill>
                  <a:schemeClr val="accent2"/>
                </a:solidFill>
                <a:latin typeface="한컴 윤고딕 230" pitchFamily="18" charset="-127"/>
                <a:ea typeface="한컴 윤고딕 230" pitchFamily="18" charset="-127"/>
              </a:rPr>
              <a:t>이동 모션 등</a:t>
            </a:r>
            <a:endParaRPr lang="en-US" altLang="ko-KR" sz="1400" dirty="0">
              <a:solidFill>
                <a:schemeClr val="accent2"/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algn="ctr"/>
            <a:endParaRPr lang="en-US" altLang="ko-KR" sz="1400" dirty="0">
              <a:solidFill>
                <a:schemeClr val="accent2"/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accent2"/>
                </a:solidFill>
                <a:latin typeface="한컴 윤고딕 230" pitchFamily="18" charset="-127"/>
                <a:ea typeface="한컴 윤고딕 230" pitchFamily="18" charset="-127"/>
              </a:rPr>
              <a:t>공중 공격</a:t>
            </a:r>
            <a:endParaRPr lang="en-US" altLang="ko-KR" sz="1400" dirty="0">
              <a:solidFill>
                <a:schemeClr val="accent2"/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algn="ctr"/>
            <a:endParaRPr lang="en-US" altLang="ko-KR" sz="1400" dirty="0">
              <a:solidFill>
                <a:schemeClr val="accent2"/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algn="ctr"/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algn="ctr"/>
            <a:endParaRPr lang="ko-KR" altLang="en-US" sz="1400" dirty="0">
              <a:solidFill>
                <a:schemeClr val="bg1">
                  <a:lumMod val="5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07504" y="43217"/>
            <a:ext cx="7425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한컴 윤고딕 230" pitchFamily="18" charset="-127"/>
                <a:ea typeface="한컴 윤고딕 230" pitchFamily="18" charset="-127"/>
              </a:rPr>
              <a:t>개발 상황</a:t>
            </a:r>
          </a:p>
        </p:txBody>
      </p:sp>
    </p:spTree>
    <p:extLst>
      <p:ext uri="{BB962C8B-B14F-4D97-AF65-F5344CB8AC3E}">
        <p14:creationId xmlns:p14="http://schemas.microsoft.com/office/powerpoint/2010/main" val="348845877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525344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0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0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115616" y="1772816"/>
            <a:ext cx="710960" cy="30777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한컴 윤고딕 230" pitchFamily="18" charset="-127"/>
                <a:ea typeface="한컴 윤고딕 230" pitchFamily="18" charset="-127"/>
              </a:rPr>
              <a:t>목표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69539" y="2628683"/>
            <a:ext cx="1186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>
                    <a:lumMod val="75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단기 목표</a:t>
            </a:r>
          </a:p>
        </p:txBody>
      </p:sp>
      <p:sp>
        <p:nvSpPr>
          <p:cNvPr id="23" name="직사각형 22"/>
          <p:cNvSpPr/>
          <p:nvPr/>
        </p:nvSpPr>
        <p:spPr>
          <a:xfrm rot="10800000">
            <a:off x="1115615" y="2759712"/>
            <a:ext cx="239491" cy="4571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1369539" y="4055856"/>
            <a:ext cx="1186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2">
                    <a:lumMod val="75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장기 목표</a:t>
            </a:r>
          </a:p>
        </p:txBody>
      </p:sp>
      <p:sp>
        <p:nvSpPr>
          <p:cNvPr id="25" name="직사각형 24"/>
          <p:cNvSpPr/>
          <p:nvPr/>
        </p:nvSpPr>
        <p:spPr>
          <a:xfrm rot="10800000">
            <a:off x="1115615" y="4186885"/>
            <a:ext cx="239491" cy="4571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2843808" y="2628682"/>
            <a:ext cx="5040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5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월 내로 </a:t>
            </a:r>
            <a:r>
              <a:rPr lang="en-US" altLang="ko-KR" sz="1400" dirty="0">
                <a:solidFill>
                  <a:schemeClr val="accent2"/>
                </a:solidFill>
                <a:latin typeface="한컴 윤고딕 230" pitchFamily="18" charset="-127"/>
                <a:ea typeface="한컴 윤고딕 230" pitchFamily="18" charset="-127"/>
              </a:rPr>
              <a:t>1</a:t>
            </a:r>
            <a:r>
              <a:rPr lang="ko-KR" altLang="en-US" sz="1400" dirty="0">
                <a:solidFill>
                  <a:schemeClr val="accent2"/>
                </a:solidFill>
                <a:latin typeface="한컴 윤고딕 230" pitchFamily="18" charset="-127"/>
                <a:ea typeface="한컴 윤고딕 230" pitchFamily="18" charset="-127"/>
              </a:rPr>
              <a:t>스테이지 개발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 완료</a:t>
            </a:r>
            <a:endParaRPr lang="ko-KR" altLang="en-US" sz="1400" dirty="0">
              <a:solidFill>
                <a:schemeClr val="accent2"/>
              </a:solidFill>
              <a:latin typeface="한컴 윤고딕 230" pitchFamily="18" charset="-127"/>
              <a:ea typeface="한컴 윤고딕 230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843808" y="4062439"/>
            <a:ext cx="5040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2021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년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10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월 </a:t>
            </a:r>
            <a:r>
              <a:rPr lang="ko-KR" altLang="en-US" sz="1400" dirty="0">
                <a:solidFill>
                  <a:schemeClr val="accent2"/>
                </a:solidFill>
                <a:latin typeface="한컴 윤고딕 230" pitchFamily="18" charset="-127"/>
                <a:ea typeface="한컴 윤고딕 230" pitchFamily="18" charset="-127"/>
              </a:rPr>
              <a:t>얼리 액세스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형태로 게임</a:t>
            </a:r>
            <a:r>
              <a:rPr lang="ko-KR" altLang="en-US" sz="1400" dirty="0">
                <a:solidFill>
                  <a:schemeClr val="accent2"/>
                </a:solidFill>
                <a:latin typeface="한컴 윤고딕 230" pitchFamily="18" charset="-127"/>
                <a:ea typeface="한컴 윤고딕 230" pitchFamily="18" charset="-127"/>
              </a:rPr>
              <a:t>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출시</a:t>
            </a:r>
            <a:endParaRPr lang="en-US" altLang="ko-KR" sz="1400" dirty="0">
              <a:solidFill>
                <a:schemeClr val="bg1">
                  <a:lumMod val="5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07504" y="43217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한컴 윤고딕 230" pitchFamily="18" charset="-127"/>
                <a:ea typeface="한컴 윤고딕 230" pitchFamily="18" charset="-127"/>
              </a:rPr>
              <a:t>목표</a:t>
            </a:r>
          </a:p>
        </p:txBody>
      </p:sp>
    </p:spTree>
    <p:extLst>
      <p:ext uri="{BB962C8B-B14F-4D97-AF65-F5344CB8AC3E}">
        <p14:creationId xmlns:p14="http://schemas.microsoft.com/office/powerpoint/2010/main" val="249736985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0" y="6525344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0" y="0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0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0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CD1CC3E-C6B7-44E7-9047-BBD335DADCE3}"/>
              </a:ext>
            </a:extLst>
          </p:cNvPr>
          <p:cNvSpPr txBox="1"/>
          <p:nvPr/>
        </p:nvSpPr>
        <p:spPr>
          <a:xfrm>
            <a:off x="107504" y="43217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시연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31ECE39-C000-4C86-AB72-6480AF4D0D72}"/>
              </a:ext>
            </a:extLst>
          </p:cNvPr>
          <p:cNvSpPr/>
          <p:nvPr/>
        </p:nvSpPr>
        <p:spPr>
          <a:xfrm>
            <a:off x="3635896" y="2416328"/>
            <a:ext cx="1740648" cy="2596848"/>
          </a:xfrm>
          <a:prstGeom prst="rect">
            <a:avLst/>
          </a:prstGeom>
          <a:noFill/>
          <a:ln w="571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E26CB5-915B-469B-8DDE-DC798E9E56B2}"/>
              </a:ext>
            </a:extLst>
          </p:cNvPr>
          <p:cNvSpPr/>
          <p:nvPr/>
        </p:nvSpPr>
        <p:spPr>
          <a:xfrm>
            <a:off x="3635896" y="1844824"/>
            <a:ext cx="1740648" cy="6492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latin typeface="HY나무B" pitchFamily="18" charset="-127"/>
                <a:ea typeface="HY나무B" pitchFamily="18" charset="-127"/>
              </a:rPr>
              <a:t>04</a:t>
            </a:r>
            <a:endParaRPr lang="ko-KR" altLang="en-US" sz="3600" dirty="0">
              <a:latin typeface="HY나무B" pitchFamily="18" charset="-127"/>
              <a:ea typeface="HY나무B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1A6DFA4-559A-4108-88A7-1B16E35B14E3}"/>
              </a:ext>
            </a:extLst>
          </p:cNvPr>
          <p:cNvSpPr txBox="1"/>
          <p:nvPr/>
        </p:nvSpPr>
        <p:spPr>
          <a:xfrm>
            <a:off x="3720402" y="2630642"/>
            <a:ext cx="1571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Tx/>
              <a:buNone/>
            </a:pP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  <a:latin typeface="HY강M" pitchFamily="18" charset="-127"/>
                <a:ea typeface="HY강M" pitchFamily="18" charset="-127"/>
              </a:rPr>
              <a:t>시연</a:t>
            </a:r>
            <a:endParaRPr lang="en-US" altLang="ko-KR" sz="1600" b="1" dirty="0">
              <a:solidFill>
                <a:schemeClr val="accent1">
                  <a:lumMod val="75000"/>
                </a:schemeClr>
              </a:solidFill>
              <a:latin typeface="HY강M" pitchFamily="18" charset="-127"/>
              <a:ea typeface="HY강M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356626-A6CE-4570-B207-186B990F4BA3}"/>
              </a:ext>
            </a:extLst>
          </p:cNvPr>
          <p:cNvSpPr txBox="1"/>
          <p:nvPr/>
        </p:nvSpPr>
        <p:spPr>
          <a:xfrm>
            <a:off x="3675984" y="3060980"/>
            <a:ext cx="1428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US" altLang="ko-KR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GUI</a:t>
            </a: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시연</a:t>
            </a:r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997519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0" y="6525344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0" y="0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0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0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CD1CC3E-C6B7-44E7-9047-BBD335DADCE3}"/>
              </a:ext>
            </a:extLst>
          </p:cNvPr>
          <p:cNvSpPr txBox="1"/>
          <p:nvPr/>
        </p:nvSpPr>
        <p:spPr>
          <a:xfrm>
            <a:off x="107504" y="43217"/>
            <a:ext cx="3994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GUI</a:t>
            </a:r>
            <a:endParaRPr lang="ko-KR" altLang="en-US" sz="1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8B1671E-6039-4D98-B47E-1CEBDB4190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353465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0" y="6525344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0" y="0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0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0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CD1CC3E-C6B7-44E7-9047-BBD335DADCE3}"/>
              </a:ext>
            </a:extLst>
          </p:cNvPr>
          <p:cNvSpPr txBox="1"/>
          <p:nvPr/>
        </p:nvSpPr>
        <p:spPr>
          <a:xfrm>
            <a:off x="107504" y="43217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시연</a:t>
            </a:r>
          </a:p>
        </p:txBody>
      </p:sp>
      <p:pic>
        <p:nvPicPr>
          <p:cNvPr id="2" name="졸업설계1 문경새재 프로젝트 게임 설명 영상">
            <a:hlinkClick r:id="" action="ppaction://media"/>
            <a:extLst>
              <a:ext uri="{FF2B5EF4-FFF2-40B4-BE49-F238E27FC236}">
                <a16:creationId xmlns:a16="http://schemas.microsoft.com/office/drawing/2014/main" id="{7404B74D-DA41-4125-BD17-6007720ECC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70655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5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2699792" y="3717032"/>
            <a:ext cx="3744416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2588925" y="2793702"/>
            <a:ext cx="34655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Thank you</a:t>
            </a:r>
            <a:endParaRPr lang="ko-KR" altLang="en-US" sz="5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3426955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571472" y="2776368"/>
            <a:ext cx="1740648" cy="2596848"/>
          </a:xfrm>
          <a:prstGeom prst="rect">
            <a:avLst/>
          </a:prstGeom>
          <a:noFill/>
          <a:ln w="571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2643174" y="2776368"/>
            <a:ext cx="1740648" cy="2596848"/>
          </a:xfrm>
          <a:prstGeom prst="rect">
            <a:avLst/>
          </a:prstGeom>
          <a:noFill/>
          <a:ln w="571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4714876" y="2776368"/>
            <a:ext cx="1740648" cy="2596848"/>
          </a:xfrm>
          <a:prstGeom prst="rect">
            <a:avLst/>
          </a:prstGeom>
          <a:noFill/>
          <a:ln w="571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6786578" y="2776368"/>
            <a:ext cx="1740648" cy="2596848"/>
          </a:xfrm>
          <a:prstGeom prst="rect">
            <a:avLst/>
          </a:prstGeom>
          <a:noFill/>
          <a:ln w="571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571472" y="2204864"/>
            <a:ext cx="1740648" cy="6492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latin typeface="HY나무B" pitchFamily="18" charset="-127"/>
                <a:ea typeface="HY나무B" pitchFamily="18" charset="-127"/>
              </a:rPr>
              <a:t>01</a:t>
            </a:r>
            <a:endParaRPr lang="ko-KR" altLang="en-US" sz="3600" dirty="0">
              <a:latin typeface="HY나무B" pitchFamily="18" charset="-127"/>
              <a:ea typeface="HY나무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643174" y="2204864"/>
            <a:ext cx="1740648" cy="6492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latin typeface="HY나무B" pitchFamily="18" charset="-127"/>
                <a:ea typeface="HY나무B" pitchFamily="18" charset="-127"/>
              </a:rPr>
              <a:t>02</a:t>
            </a:r>
            <a:endParaRPr lang="ko-KR" altLang="en-US" sz="3600" dirty="0">
              <a:latin typeface="HY나무B" pitchFamily="18" charset="-127"/>
              <a:ea typeface="HY나무B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714876" y="2204864"/>
            <a:ext cx="1740648" cy="6492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latin typeface="HY나무B" pitchFamily="18" charset="-127"/>
                <a:ea typeface="HY나무B" pitchFamily="18" charset="-127"/>
              </a:rPr>
              <a:t>03</a:t>
            </a:r>
            <a:endParaRPr lang="ko-KR" altLang="en-US" sz="3600" dirty="0">
              <a:latin typeface="HY나무B" pitchFamily="18" charset="-127"/>
              <a:ea typeface="HY나무B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6786578" y="2204864"/>
            <a:ext cx="1740648" cy="6492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latin typeface="HY나무B" pitchFamily="18" charset="-127"/>
                <a:ea typeface="HY나무B" pitchFamily="18" charset="-127"/>
              </a:rPr>
              <a:t>04</a:t>
            </a:r>
            <a:endParaRPr lang="ko-KR" altLang="en-US" sz="3600" dirty="0">
              <a:latin typeface="HY나무B" pitchFamily="18" charset="-127"/>
              <a:ea typeface="HY나무B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55978" y="2990682"/>
            <a:ext cx="1571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Tx/>
              <a:buNone/>
            </a:pP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  <a:latin typeface="HY강M" pitchFamily="18" charset="-127"/>
                <a:ea typeface="HY강M" pitchFamily="18" charset="-127"/>
              </a:rPr>
              <a:t>개요</a:t>
            </a:r>
            <a:endParaRPr lang="en-US" altLang="ko-KR" sz="1600" b="1" dirty="0">
              <a:solidFill>
                <a:schemeClr val="accent1">
                  <a:lumMod val="75000"/>
                </a:schemeClr>
              </a:solidFill>
              <a:latin typeface="HY강M" pitchFamily="18" charset="-127"/>
              <a:ea typeface="HY강M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714612" y="2990682"/>
            <a:ext cx="1571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Tx/>
              <a:buNone/>
            </a:pP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  <a:latin typeface="HY강M" pitchFamily="18" charset="-127"/>
                <a:ea typeface="HY강M" pitchFamily="18" charset="-127"/>
              </a:rPr>
              <a:t>작품 설명</a:t>
            </a:r>
            <a:endParaRPr lang="en-US" altLang="ko-KR" sz="1600" b="1" dirty="0">
              <a:solidFill>
                <a:schemeClr val="accent1">
                  <a:lumMod val="75000"/>
                </a:schemeClr>
              </a:solidFill>
              <a:latin typeface="HY강M" pitchFamily="18" charset="-127"/>
              <a:ea typeface="HY강M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786314" y="2990682"/>
            <a:ext cx="1571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Tx/>
              <a:buNone/>
            </a:pP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  <a:latin typeface="HY강M" pitchFamily="18" charset="-127"/>
                <a:ea typeface="HY강M" pitchFamily="18" charset="-127"/>
              </a:rPr>
              <a:t>진행 상황</a:t>
            </a:r>
            <a:endParaRPr lang="en-US" altLang="ko-KR" sz="1600" b="1" dirty="0">
              <a:solidFill>
                <a:schemeClr val="accent1">
                  <a:lumMod val="75000"/>
                </a:schemeClr>
              </a:solidFill>
              <a:latin typeface="HY강M" pitchFamily="18" charset="-127"/>
              <a:ea typeface="HY강M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858016" y="2990682"/>
            <a:ext cx="1571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Tx/>
              <a:buNone/>
            </a:pP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  <a:latin typeface="HY강M" pitchFamily="18" charset="-127"/>
                <a:ea typeface="HY강M" pitchFamily="18" charset="-127"/>
              </a:rPr>
              <a:t>시연</a:t>
            </a:r>
            <a:endParaRPr lang="en-US" altLang="ko-KR" sz="1600" b="1" dirty="0">
              <a:solidFill>
                <a:schemeClr val="accent1">
                  <a:lumMod val="75000"/>
                </a:schemeClr>
              </a:solidFill>
              <a:latin typeface="HY강M" pitchFamily="18" charset="-127"/>
              <a:ea typeface="HY강M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11560" y="3421020"/>
            <a:ext cx="1428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선정배경</a:t>
            </a:r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시장분석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799118" y="3421020"/>
            <a:ext cx="14287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기획</a:t>
            </a:r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개발 도구</a:t>
            </a:r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코드 구조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870820" y="3421020"/>
            <a:ext cx="14287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연구 일정</a:t>
            </a:r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개발 상황</a:t>
            </a:r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목표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29454" y="3421020"/>
            <a:ext cx="1428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US" altLang="ko-KR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GUI</a:t>
            </a: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시연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0" y="6525344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0" y="0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0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0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40AC2E8-BB39-423D-B041-AFD66A039121}"/>
              </a:ext>
            </a:extLst>
          </p:cNvPr>
          <p:cNvSpPr txBox="1"/>
          <p:nvPr/>
        </p:nvSpPr>
        <p:spPr>
          <a:xfrm>
            <a:off x="2928926" y="836172"/>
            <a:ext cx="3286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tx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sp>
        <p:nvSpPr>
          <p:cNvPr id="25" name="오각형 10">
            <a:extLst>
              <a:ext uri="{FF2B5EF4-FFF2-40B4-BE49-F238E27FC236}">
                <a16:creationId xmlns:a16="http://schemas.microsoft.com/office/drawing/2014/main" id="{91872CA1-5DAD-420F-A910-D9E8D5F31AA3}"/>
              </a:ext>
            </a:extLst>
          </p:cNvPr>
          <p:cNvSpPr/>
          <p:nvPr/>
        </p:nvSpPr>
        <p:spPr>
          <a:xfrm>
            <a:off x="3495300" y="981282"/>
            <a:ext cx="428628" cy="357190"/>
          </a:xfrm>
          <a:prstGeom prst="homePlat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0162885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0" y="6525344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0" y="0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0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0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CD1CC3E-C6B7-44E7-9047-BBD335DADCE3}"/>
              </a:ext>
            </a:extLst>
          </p:cNvPr>
          <p:cNvSpPr txBox="1"/>
          <p:nvPr/>
        </p:nvSpPr>
        <p:spPr>
          <a:xfrm>
            <a:off x="107504" y="43217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선정배경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7682C04-615B-456F-A458-F067CD6F6827}"/>
              </a:ext>
            </a:extLst>
          </p:cNvPr>
          <p:cNvSpPr/>
          <p:nvPr/>
        </p:nvSpPr>
        <p:spPr>
          <a:xfrm>
            <a:off x="3635896" y="2416328"/>
            <a:ext cx="1740648" cy="2596848"/>
          </a:xfrm>
          <a:prstGeom prst="rect">
            <a:avLst/>
          </a:prstGeom>
          <a:noFill/>
          <a:ln w="571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2ACC9C8-5C56-48BA-BA90-9294823F8C4F}"/>
              </a:ext>
            </a:extLst>
          </p:cNvPr>
          <p:cNvSpPr/>
          <p:nvPr/>
        </p:nvSpPr>
        <p:spPr>
          <a:xfrm>
            <a:off x="3635896" y="1844824"/>
            <a:ext cx="1740648" cy="6492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latin typeface="HY나무B" pitchFamily="18" charset="-127"/>
                <a:ea typeface="HY나무B" pitchFamily="18" charset="-127"/>
              </a:rPr>
              <a:t>01</a:t>
            </a:r>
            <a:endParaRPr lang="ko-KR" altLang="en-US" sz="3600" dirty="0">
              <a:latin typeface="HY나무B" pitchFamily="18" charset="-127"/>
              <a:ea typeface="HY나무B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8E7907-1EA5-4884-8A5D-79B345AFF21A}"/>
              </a:ext>
            </a:extLst>
          </p:cNvPr>
          <p:cNvSpPr txBox="1"/>
          <p:nvPr/>
        </p:nvSpPr>
        <p:spPr>
          <a:xfrm>
            <a:off x="3720402" y="2630642"/>
            <a:ext cx="1571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Tx/>
              <a:buNone/>
            </a:pP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  <a:latin typeface="HY강M" pitchFamily="18" charset="-127"/>
                <a:ea typeface="HY강M" pitchFamily="18" charset="-127"/>
              </a:rPr>
              <a:t>개요</a:t>
            </a:r>
            <a:endParaRPr lang="en-US" altLang="ko-KR" sz="1600" b="1" dirty="0">
              <a:solidFill>
                <a:schemeClr val="accent1">
                  <a:lumMod val="75000"/>
                </a:schemeClr>
              </a:solidFill>
              <a:latin typeface="HY강M" pitchFamily="18" charset="-127"/>
              <a:ea typeface="HY강M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CD2099-BA41-496A-9778-6936F3D3033B}"/>
              </a:ext>
            </a:extLst>
          </p:cNvPr>
          <p:cNvSpPr txBox="1"/>
          <p:nvPr/>
        </p:nvSpPr>
        <p:spPr>
          <a:xfrm>
            <a:off x="3675984" y="3060980"/>
            <a:ext cx="1428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선정배경</a:t>
            </a:r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시장분석</a:t>
            </a:r>
          </a:p>
        </p:txBody>
      </p:sp>
    </p:spTree>
    <p:extLst>
      <p:ext uri="{BB962C8B-B14F-4D97-AF65-F5344CB8AC3E}">
        <p14:creationId xmlns:p14="http://schemas.microsoft.com/office/powerpoint/2010/main" val="1932610512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0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0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48650" y="1683059"/>
            <a:ext cx="8280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Tx/>
              <a:buChar char="-"/>
            </a:pP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8650" y="908720"/>
            <a:ext cx="828092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dirty="0">
                <a:solidFill>
                  <a:schemeClr val="tx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코로나 </a:t>
            </a:r>
            <a:r>
              <a:rPr lang="en-US" altLang="ko-KR" dirty="0">
                <a:solidFill>
                  <a:schemeClr val="tx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19</a:t>
            </a:r>
            <a:r>
              <a:rPr lang="ko-KR" altLang="en-US" dirty="0">
                <a:solidFill>
                  <a:schemeClr val="tx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사태로 게임 시장이 점점 커지고 있음</a:t>
            </a: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6525344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-5071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-5071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07504" y="43217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선정배경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7AA3F53-8697-429C-A999-BFDFA406CA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772816"/>
            <a:ext cx="6096000" cy="3429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0B47B2E-E3C4-4BFB-9B4E-A99E04BC7C9D}"/>
              </a:ext>
            </a:extLst>
          </p:cNvPr>
          <p:cNvSpPr txBox="1"/>
          <p:nvPr/>
        </p:nvSpPr>
        <p:spPr>
          <a:xfrm>
            <a:off x="0" y="5530587"/>
            <a:ext cx="91541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유니티 엔진으로 제작된 게임 대상</a:t>
            </a:r>
            <a:endParaRPr lang="en-US" altLang="ko-KR" sz="12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endParaRPr lang="en-US" altLang="ko-KR" sz="12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endParaRPr lang="en-US" altLang="ko-KR" sz="12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 algn="r"/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</a:t>
            </a:r>
            <a:r>
              <a:rPr lang="en-US" altLang="ko-KR" sz="12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『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유니티</a:t>
            </a:r>
            <a:r>
              <a:rPr lang="en-US" altLang="ko-KR" sz="12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코로나</a:t>
            </a:r>
            <a:r>
              <a:rPr lang="en-US" altLang="ko-KR" sz="12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19</a:t>
            </a:r>
            <a:r>
              <a:rPr lang="ko-KR" altLang="en-US" sz="12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인한 게임산업 변화</a:t>
            </a:r>
            <a:r>
              <a:rPr lang="en-US" altLang="ko-KR" sz="12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』</a:t>
            </a:r>
          </a:p>
          <a:p>
            <a:pPr lvl="1"/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5315280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0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0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48650" y="1683059"/>
            <a:ext cx="828092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dirty="0">
                <a:solidFill>
                  <a:schemeClr val="tx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역사를 기반으로 한 게임 상당수 존재</a:t>
            </a: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중국의 삼국지</a:t>
            </a:r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일본의 사무라이 캐릭터로 만든 다양한 게임들</a:t>
            </a: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8650" y="3874983"/>
            <a:ext cx="828092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dirty="0">
                <a:solidFill>
                  <a:schemeClr val="tx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한국 역사 기반 </a:t>
            </a:r>
            <a:r>
              <a:rPr lang="ko-KR" altLang="en-US" dirty="0" err="1">
                <a:solidFill>
                  <a:schemeClr val="tx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인디게임은</a:t>
            </a:r>
            <a:r>
              <a:rPr lang="ko-KR" altLang="en-US" dirty="0">
                <a:solidFill>
                  <a:schemeClr val="tx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거의 없음</a:t>
            </a: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시뮬레이션 장르 소수 존재</a:t>
            </a:r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 외는 거의 존재하지 않음</a:t>
            </a: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6525344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-5071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-5071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07504" y="43217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선정배경</a:t>
            </a:r>
          </a:p>
        </p:txBody>
      </p:sp>
    </p:spTree>
    <p:extLst>
      <p:ext uri="{BB962C8B-B14F-4D97-AF65-F5344CB8AC3E}">
        <p14:creationId xmlns:p14="http://schemas.microsoft.com/office/powerpoint/2010/main" val="808441417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6525344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0" y="0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0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0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07504" y="43217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한컴 윤고딕 230" pitchFamily="18" charset="-127"/>
                <a:ea typeface="한컴 윤고딕 230" pitchFamily="18" charset="-127"/>
              </a:rPr>
              <a:t>시장분석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B7C96A7-CCDC-4D14-BBC9-9DD3185D3E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322" y="1841488"/>
            <a:ext cx="3208182" cy="183845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9D8A41D-E579-41FA-BFBB-BB6E7F883918}"/>
              </a:ext>
            </a:extLst>
          </p:cNvPr>
          <p:cNvSpPr txBox="1"/>
          <p:nvPr/>
        </p:nvSpPr>
        <p:spPr>
          <a:xfrm>
            <a:off x="1454887" y="1449363"/>
            <a:ext cx="21630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Skul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The Hero Slayer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9E98F3C-A9B2-4D31-A242-EE514EC100E1}"/>
              </a:ext>
            </a:extLst>
          </p:cNvPr>
          <p:cNvSpPr txBox="1"/>
          <p:nvPr/>
        </p:nvSpPr>
        <p:spPr>
          <a:xfrm>
            <a:off x="932322" y="4057908"/>
            <a:ext cx="32081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액션을 중심으로 한 강점</a:t>
            </a:r>
            <a:endParaRPr lang="en-US" altLang="ko-KR" sz="1400" dirty="0">
              <a:solidFill>
                <a:schemeClr val="tx2">
                  <a:lumMod val="60000"/>
                  <a:lumOff val="4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tx2">
                  <a:lumMod val="60000"/>
                  <a:lumOff val="4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32CCA84-6C72-4CDC-8E79-F61DF36F71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1841488"/>
            <a:ext cx="3096344" cy="183845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AC3725D-27F5-4FD1-BBB7-8CEE671169E5}"/>
              </a:ext>
            </a:extLst>
          </p:cNvPr>
          <p:cNvSpPr txBox="1"/>
          <p:nvPr/>
        </p:nvSpPr>
        <p:spPr>
          <a:xfrm>
            <a:off x="5398686" y="1444051"/>
            <a:ext cx="21630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산나비</a:t>
            </a:r>
            <a:endParaRPr lang="en-US" altLang="ko-KR" sz="1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ACE1915-071E-41EF-B098-6738C5E1400C}"/>
              </a:ext>
            </a:extLst>
          </p:cNvPr>
          <p:cNvSpPr txBox="1"/>
          <p:nvPr/>
        </p:nvSpPr>
        <p:spPr>
          <a:xfrm>
            <a:off x="4876120" y="4057908"/>
            <a:ext cx="32081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조선 </a:t>
            </a:r>
            <a:r>
              <a:rPr lang="ko-KR" altLang="en-US" sz="14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사이버펑크</a:t>
            </a:r>
            <a:r>
              <a:rPr lang="ko-KR" alt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형태</a:t>
            </a:r>
            <a:endParaRPr lang="en-US" altLang="ko-KR" sz="1400" dirty="0">
              <a:solidFill>
                <a:schemeClr val="tx2">
                  <a:lumMod val="60000"/>
                  <a:lumOff val="4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복장과 건축 양식이 조선시대 기반</a:t>
            </a:r>
            <a:endParaRPr lang="en-US" altLang="ko-KR" sz="1400" dirty="0">
              <a:solidFill>
                <a:schemeClr val="tx2">
                  <a:lumMod val="60000"/>
                  <a:lumOff val="4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003264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0" y="6525344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0" y="0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0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0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CD1CC3E-C6B7-44E7-9047-BBD335DADCE3}"/>
              </a:ext>
            </a:extLst>
          </p:cNvPr>
          <p:cNvSpPr txBox="1"/>
          <p:nvPr/>
        </p:nvSpPr>
        <p:spPr>
          <a:xfrm>
            <a:off x="107504" y="43217"/>
            <a:ext cx="7425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작품 설명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B7C4E0B-F6F1-459A-89F4-A30630B0DA50}"/>
              </a:ext>
            </a:extLst>
          </p:cNvPr>
          <p:cNvSpPr/>
          <p:nvPr/>
        </p:nvSpPr>
        <p:spPr>
          <a:xfrm>
            <a:off x="3635896" y="2416328"/>
            <a:ext cx="1740648" cy="2596848"/>
          </a:xfrm>
          <a:prstGeom prst="rect">
            <a:avLst/>
          </a:prstGeom>
          <a:noFill/>
          <a:ln w="571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9AAFB46-7118-4034-ABD9-F527B19FEB52}"/>
              </a:ext>
            </a:extLst>
          </p:cNvPr>
          <p:cNvSpPr/>
          <p:nvPr/>
        </p:nvSpPr>
        <p:spPr>
          <a:xfrm>
            <a:off x="3635896" y="1844824"/>
            <a:ext cx="1740648" cy="6492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latin typeface="HY나무B" pitchFamily="18" charset="-127"/>
                <a:ea typeface="HY나무B" pitchFamily="18" charset="-127"/>
              </a:rPr>
              <a:t>02</a:t>
            </a:r>
            <a:endParaRPr lang="ko-KR" altLang="en-US" sz="3600" dirty="0">
              <a:latin typeface="HY나무B" pitchFamily="18" charset="-127"/>
              <a:ea typeface="HY나무B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C1DAC3-2B79-4409-B654-FFBC912BCF2D}"/>
              </a:ext>
            </a:extLst>
          </p:cNvPr>
          <p:cNvSpPr txBox="1"/>
          <p:nvPr/>
        </p:nvSpPr>
        <p:spPr>
          <a:xfrm>
            <a:off x="3720402" y="2630642"/>
            <a:ext cx="1571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Tx/>
              <a:buNone/>
            </a:pP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  <a:latin typeface="HY강M" pitchFamily="18" charset="-127"/>
                <a:ea typeface="HY강M" pitchFamily="18" charset="-127"/>
              </a:rPr>
              <a:t>작품 설명</a:t>
            </a:r>
            <a:endParaRPr lang="en-US" altLang="ko-KR" sz="1600" b="1" dirty="0">
              <a:solidFill>
                <a:schemeClr val="accent1">
                  <a:lumMod val="75000"/>
                </a:schemeClr>
              </a:solidFill>
              <a:latin typeface="HY강M" pitchFamily="18" charset="-127"/>
              <a:ea typeface="HY강M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2EAA82-6617-44AF-B123-5456F5285FD3}"/>
              </a:ext>
            </a:extLst>
          </p:cNvPr>
          <p:cNvSpPr txBox="1"/>
          <p:nvPr/>
        </p:nvSpPr>
        <p:spPr>
          <a:xfrm>
            <a:off x="3675984" y="3060980"/>
            <a:ext cx="14287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기획</a:t>
            </a:r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개발도구</a:t>
            </a:r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solidFill>
                <a:schemeClr val="tx2">
                  <a:lumMod val="60000"/>
                  <a:lumOff val="40000"/>
                </a:schemeClr>
              </a:solidFill>
              <a:latin typeface="한컴 윤고딕 230" pitchFamily="18" charset="-127"/>
              <a:ea typeface="한컴 윤고딕 230" pitchFamily="18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한컴 윤고딕 230" pitchFamily="18" charset="-127"/>
                <a:ea typeface="한컴 윤고딕 230" pitchFamily="18" charset="-127"/>
              </a:rPr>
              <a:t>코드 구조</a:t>
            </a:r>
          </a:p>
        </p:txBody>
      </p:sp>
    </p:spTree>
    <p:extLst>
      <p:ext uri="{BB962C8B-B14F-4D97-AF65-F5344CB8AC3E}">
        <p14:creationId xmlns:p14="http://schemas.microsoft.com/office/powerpoint/2010/main" val="454156070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0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0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48650" y="1683059"/>
            <a:ext cx="828092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dirty="0">
                <a:solidFill>
                  <a:schemeClr val="tx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우리나라 캐릭터 선비 이미지 구축</a:t>
            </a:r>
            <a:endParaRPr lang="en-US" altLang="ko-KR" dirty="0">
              <a:solidFill>
                <a:schemeClr val="tx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00100" lvl="1" indent="-342900">
              <a:buFont typeface="+mj-lt"/>
              <a:buAutoNum type="arabicPeriod"/>
            </a:pP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나라와 백성을 사랑하는 선비의 이미지</a:t>
            </a: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8650" y="3874983"/>
            <a:ext cx="828092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dirty="0">
                <a:solidFill>
                  <a:schemeClr val="tx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 지역의 설화</a:t>
            </a:r>
            <a:r>
              <a:rPr lang="en-US" altLang="ko-KR" dirty="0">
                <a:solidFill>
                  <a:schemeClr val="tx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solidFill>
                  <a:schemeClr val="tx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채용</a:t>
            </a:r>
            <a:endParaRPr lang="en-US" altLang="ko-KR" dirty="0">
              <a:solidFill>
                <a:schemeClr val="tx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 지역의 설화를 바탕으로 스테이지 컨셉 설정</a:t>
            </a: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춘향전에 나오는 성춘향이 귀신으로 등장</a:t>
            </a: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6525344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-5071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-5071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07504" y="43217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기획</a:t>
            </a:r>
          </a:p>
        </p:txBody>
      </p:sp>
    </p:spTree>
    <p:extLst>
      <p:ext uri="{BB962C8B-B14F-4D97-AF65-F5344CB8AC3E}">
        <p14:creationId xmlns:p14="http://schemas.microsoft.com/office/powerpoint/2010/main" val="2621368685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0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0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48650" y="1340768"/>
            <a:ext cx="828092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dirty="0">
                <a:solidFill>
                  <a:schemeClr val="tx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활 공격을 메인으로 채용</a:t>
            </a:r>
            <a:endParaRPr lang="en-US" altLang="ko-KR" dirty="0">
              <a:solidFill>
                <a:schemeClr val="tx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00100" lvl="1" indent="-342900">
              <a:buFont typeface="+mj-lt"/>
              <a:buAutoNum type="arabicPeriod"/>
            </a:pP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다른 게임과의 차별성</a:t>
            </a: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600" dirty="0" err="1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활쏘기로</a:t>
            </a: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유명한 선비의 이미지 표현</a:t>
            </a: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8650" y="3532692"/>
            <a:ext cx="828092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dirty="0">
                <a:solidFill>
                  <a:schemeClr val="tx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여러 콤보 공격 구현</a:t>
            </a:r>
            <a:endParaRPr lang="en-US" altLang="ko-KR" dirty="0">
              <a:solidFill>
                <a:schemeClr val="tx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방향키를 이용한 다른 후속 액션으로 연결되는 콤보 기능</a:t>
            </a: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공격과 연계되는 스킬로 다양한 콤보 가능</a:t>
            </a: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>
              <a:buFontTx/>
              <a:buChar char="-"/>
            </a:pP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아이템을 이용하여 다양한 </a:t>
            </a:r>
            <a:r>
              <a:rPr lang="ko-KR" altLang="en-US" sz="1600" dirty="0" err="1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공격모션</a:t>
            </a: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제공</a:t>
            </a: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6525344"/>
            <a:ext cx="9149071" cy="33265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-5071" y="404664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-5071" y="6381328"/>
            <a:ext cx="9149071" cy="720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07504" y="43217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기획</a:t>
            </a:r>
          </a:p>
        </p:txBody>
      </p:sp>
    </p:spTree>
    <p:extLst>
      <p:ext uri="{BB962C8B-B14F-4D97-AF65-F5344CB8AC3E}">
        <p14:creationId xmlns:p14="http://schemas.microsoft.com/office/powerpoint/2010/main" val="716846085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3192</TotalTime>
  <Words>1143</Words>
  <Application>Microsoft Office PowerPoint</Application>
  <PresentationFormat>화면 슬라이드 쇼(4:3)</PresentationFormat>
  <Paragraphs>204</Paragraphs>
  <Slides>19</Slides>
  <Notes>19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HY강M</vt:lpstr>
      <vt:lpstr>HY나무B</vt:lpstr>
      <vt:lpstr>맑은 고딕</vt:lpstr>
      <vt:lpstr>한컴 윤고딕 230</vt:lpstr>
      <vt:lpstr>Arial</vt:lpstr>
      <vt:lpstr>Office 테마</vt:lpstr>
      <vt:lpstr>졸업설계1 중간발표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제목을 써주시기 바랍니다.</dc:title>
  <dc:creator>PC</dc:creator>
  <cp:lastModifiedBy>김연상</cp:lastModifiedBy>
  <cp:revision>800</cp:revision>
  <dcterms:created xsi:type="dcterms:W3CDTF">2018-03-27T08:36:32Z</dcterms:created>
  <dcterms:modified xsi:type="dcterms:W3CDTF">2021-05-23T05:20:12Z</dcterms:modified>
</cp:coreProperties>
</file>

<file path=docProps/thumbnail.jpeg>
</file>